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77" r:id="rId3"/>
    <p:sldId id="382" r:id="rId4"/>
    <p:sldId id="383" r:id="rId5"/>
    <p:sldId id="384" r:id="rId6"/>
    <p:sldId id="385" r:id="rId7"/>
    <p:sldId id="387" r:id="rId8"/>
    <p:sldId id="388" r:id="rId9"/>
    <p:sldId id="389" r:id="rId10"/>
    <p:sldId id="390" r:id="rId11"/>
    <p:sldId id="392" r:id="rId12"/>
    <p:sldId id="370" r:id="rId13"/>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33CC33"/>
    <a:srgbClr val="00CC00"/>
    <a:srgbClr val="99FF33"/>
    <a:srgbClr val="CCCC00"/>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94640" autoAdjust="0"/>
  </p:normalViewPr>
  <p:slideViewPr>
    <p:cSldViewPr>
      <p:cViewPr>
        <p:scale>
          <a:sx n="90" d="100"/>
          <a:sy n="90" d="100"/>
        </p:scale>
        <p:origin x="204" y="-216"/>
      </p:cViewPr>
      <p:guideLst>
        <p:guide orient="horz" pos="2160"/>
        <p:guide pos="2880"/>
      </p:guideLst>
    </p:cSldViewPr>
  </p:slideViewPr>
  <p:outlineViewPr>
    <p:cViewPr>
      <p:scale>
        <a:sx n="33" d="100"/>
        <a:sy n="33" d="100"/>
      </p:scale>
      <p:origin x="18" y="901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lv-LV"/>
          </a:p>
        </p:txBody>
      </p:sp>
      <p:sp>
        <p:nvSpPr>
          <p:cNvPr id="26627"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26628"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lv-LV"/>
          </a:p>
        </p:txBody>
      </p:sp>
      <p:sp>
        <p:nvSpPr>
          <p:cNvPr id="26629"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EA58EC-F409-4D0E-B08D-31035D114671}" type="slidenum">
              <a:rPr lang="lv-LV"/>
              <a:pPr>
                <a:defRPr/>
              </a:pPr>
              <a:t>‹#›</a:t>
            </a:fld>
            <a:endParaRPr lang="lv-LV"/>
          </a:p>
        </p:txBody>
      </p:sp>
    </p:spTree>
    <p:extLst>
      <p:ext uri="{BB962C8B-B14F-4D97-AF65-F5344CB8AC3E}">
        <p14:creationId xmlns:p14="http://schemas.microsoft.com/office/powerpoint/2010/main" val="4197301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lv-LV"/>
          </a:p>
        </p:txBody>
      </p:sp>
      <p:sp>
        <p:nvSpPr>
          <p:cNvPr id="52227"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1024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66750" y="4714875"/>
            <a:ext cx="53355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52230"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lv-LV"/>
          </a:p>
        </p:txBody>
      </p:sp>
      <p:sp>
        <p:nvSpPr>
          <p:cNvPr id="52231"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25208B6-796F-474F-A6A0-54713FBE8294}" type="slidenum">
              <a:rPr lang="lv-LV"/>
              <a:pPr>
                <a:defRPr/>
              </a:pPr>
              <a:t>‹#›</a:t>
            </a:fld>
            <a:endParaRPr lang="lv-LV"/>
          </a:p>
        </p:txBody>
      </p:sp>
    </p:spTree>
    <p:extLst>
      <p:ext uri="{BB962C8B-B14F-4D97-AF65-F5344CB8AC3E}">
        <p14:creationId xmlns:p14="http://schemas.microsoft.com/office/powerpoint/2010/main" val="1481914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Rectangle 4"/>
          <p:cNvSpPr>
            <a:spLocks noGrp="1" noChangeArrowheads="1"/>
          </p:cNvSpPr>
          <p:nvPr>
            <p:ph type="dt" sz="half" idx="10"/>
          </p:nvPr>
        </p:nvSpPr>
        <p:spPr>
          <a:ln/>
        </p:spPr>
        <p:txBody>
          <a:bodyPr/>
          <a:lstStyle>
            <a:lvl1pPr>
              <a:defRPr/>
            </a:lvl1pPr>
          </a:lstStyle>
          <a:p>
            <a:pPr>
              <a:defRPr/>
            </a:pPr>
            <a:fld id="{F7235170-F281-4DE9-94F0-DF67F6CE66FB}" type="datetime1">
              <a:rPr lang="en-US"/>
              <a:pPr>
                <a:defRPr/>
              </a:pPr>
              <a:t>9/26/2012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ADE87D-D5AE-4AF5-A30A-899F5FBEE0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fld id="{D86EDB3C-F8B5-45CA-916F-06940D14D2EF}" type="datetime1">
              <a:rPr lang="en-US"/>
              <a:pPr>
                <a:defRPr/>
              </a:pPr>
              <a:t>9/26/2012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B769F8-52B8-4B1C-966D-A836285B28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fld id="{C8BC4D4E-D0A9-4ABA-81BC-7274A3653BED}" type="datetime1">
              <a:rPr lang="en-US"/>
              <a:pPr>
                <a:defRPr/>
              </a:pPr>
              <a:t>9/26/2012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0ACC5-3948-4E65-9FB5-E95A9FADCA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fld id="{CF50AF18-C9C1-4B66-98DB-B7ED6995F0BD}" type="datetime1">
              <a:rPr lang="en-US"/>
              <a:pPr>
                <a:defRPr/>
              </a:pPr>
              <a:t>9/26/2012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B2F3E-528A-4A86-8E7B-6CFFA1781B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C89D931-7C98-4BED-A225-A31EB39EEE48}" type="datetime1">
              <a:rPr lang="en-US"/>
              <a:pPr>
                <a:defRPr/>
              </a:pPr>
              <a:t>9/26/2012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B1F41E-873B-4269-AC2F-228BEB0BC6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4"/>
          <p:cNvSpPr>
            <a:spLocks noGrp="1" noChangeArrowheads="1"/>
          </p:cNvSpPr>
          <p:nvPr>
            <p:ph type="dt" sz="half" idx="10"/>
          </p:nvPr>
        </p:nvSpPr>
        <p:spPr>
          <a:ln/>
        </p:spPr>
        <p:txBody>
          <a:bodyPr/>
          <a:lstStyle>
            <a:lvl1pPr>
              <a:defRPr/>
            </a:lvl1pPr>
          </a:lstStyle>
          <a:p>
            <a:pPr>
              <a:defRPr/>
            </a:pPr>
            <a:fld id="{9EB4702A-FBAB-4AFF-B96B-986462FB5BDF}" type="datetime1">
              <a:rPr lang="en-US"/>
              <a:pPr>
                <a:defRPr/>
              </a:pPr>
              <a:t>9/26/2012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FE4C7F-8F9A-450A-92D4-C35885A45F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4"/>
          <p:cNvSpPr>
            <a:spLocks noGrp="1" noChangeArrowheads="1"/>
          </p:cNvSpPr>
          <p:nvPr>
            <p:ph type="dt" sz="half" idx="10"/>
          </p:nvPr>
        </p:nvSpPr>
        <p:spPr>
          <a:ln/>
        </p:spPr>
        <p:txBody>
          <a:bodyPr/>
          <a:lstStyle>
            <a:lvl1pPr>
              <a:defRPr/>
            </a:lvl1pPr>
          </a:lstStyle>
          <a:p>
            <a:pPr>
              <a:defRPr/>
            </a:pPr>
            <a:fld id="{0A48EBC8-53DC-4516-88D2-C879732A9AA5}" type="datetime1">
              <a:rPr lang="en-US"/>
              <a:pPr>
                <a:defRPr/>
              </a:pPr>
              <a:t>9/26/2012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F4D65F-CE38-4F53-8020-5F1444302F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fld id="{9998EB62-7D3E-4030-9CBD-EC17759311AE}" type="datetime1">
              <a:rPr lang="en-US"/>
              <a:pPr>
                <a:defRPr/>
              </a:pPr>
              <a:t>9/26/2012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036BD8-5849-4D7D-8B5B-1CF665D8FC8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E9CA36-2EA8-4D81-A037-615959BE78CC}" type="datetime1">
              <a:rPr lang="en-US"/>
              <a:pPr>
                <a:defRPr/>
              </a:pPr>
              <a:t>9/26/2012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8D7B5CE-BD29-4531-B0F7-EEDD9D486F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54E759-66C1-4645-A054-4FC14424446D}" type="datetime1">
              <a:rPr lang="en-US"/>
              <a:pPr>
                <a:defRPr/>
              </a:pPr>
              <a:t>9/26/2012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BD4136-1688-41A3-8C87-BC3AF12EDC9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B2D52F5-81CA-4507-8399-C97FFE95DDF8}" type="datetime1">
              <a:rPr lang="en-US"/>
              <a:pPr>
                <a:defRPr/>
              </a:pPr>
              <a:t>9/26/2012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699DA7-32EF-4243-9CA6-B59D87C6E19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BB08F5FC-5957-4822-B048-371D1704A461}" type="datetime1">
              <a:rPr lang="en-US"/>
              <a:pPr>
                <a:defRPr/>
              </a:pPr>
              <a:t>9/26/2012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952BA26-3EF0-4152-8DEA-B321E9B0BB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Local%20Settings/Temporary%20Internet%20Files/OLK126/vraa_bez_malam.p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vraa.gov.lv/" TargetMode="External"/><Relationship Id="rId1" Type="http://schemas.openxmlformats.org/officeDocument/2006/relationships/slideLayout" Target="../slideLayouts/slideLayout2.xml"/><Relationship Id="rId5" Type="http://schemas.openxmlformats.org/officeDocument/2006/relationships/image" Target="../../../Local%20Settings/Temporary%20Internet%20Files/OLK126/vraa_bez_malam.png"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vraa.gov.lv/" TargetMode="External"/><Relationship Id="rId1" Type="http://schemas.openxmlformats.org/officeDocument/2006/relationships/slideLayout" Target="../slideLayouts/slideLayout2.xml"/><Relationship Id="rId5" Type="http://schemas.openxmlformats.org/officeDocument/2006/relationships/image" Target="../../../Local%20Settings/Temporary%20Internet%20Files/OLK126/vraa_bez_malam.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Local%20Settings/Temporary%20Internet%20Files/OLK126/vraa_bez_malam.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619250" y="1196752"/>
            <a:ext cx="7272338" cy="4249961"/>
          </a:xfrm>
          <a:prstGeom prst="rect">
            <a:avLst/>
          </a:prstGeom>
          <a:noFill/>
          <a:ln w="9525">
            <a:noFill/>
            <a:miter lim="800000"/>
            <a:headEnd/>
            <a:tailEnd/>
          </a:ln>
          <a:effectLst/>
        </p:spPr>
        <p:txBody>
          <a:bodyPr/>
          <a:lstStyle/>
          <a:p>
            <a:pPr algn="ctr">
              <a:spcBef>
                <a:spcPts val="0"/>
              </a:spcBef>
              <a:defRPr/>
            </a:pPr>
            <a:r>
              <a:rPr lang="en-US" sz="5000" b="1" dirty="0">
                <a:solidFill>
                  <a:srgbClr val="006633"/>
                </a:solidFill>
                <a:effectLst>
                  <a:outerShdw blurRad="38100" dist="38100" dir="2700000" algn="tl">
                    <a:srgbClr val="000000"/>
                  </a:outerShdw>
                </a:effectLst>
              </a:rPr>
              <a:t> </a:t>
            </a:r>
            <a:r>
              <a:rPr lang="lv-LV" sz="2800" b="1" dirty="0" smtClean="0"/>
              <a:t>Pārskats par Latvijas - Šveices sadarbības programmas un </a:t>
            </a:r>
          </a:p>
          <a:p>
            <a:pPr algn="ctr">
              <a:spcBef>
                <a:spcPts val="0"/>
              </a:spcBef>
              <a:defRPr/>
            </a:pPr>
            <a:r>
              <a:rPr lang="lv-LV" sz="2800" b="1" dirty="0" smtClean="0"/>
              <a:t>Sociālās drošības tīkla stratēģijas ietvaros iegādāto skolēnu autobusu ekspluatāciju 2011.gadā</a:t>
            </a:r>
            <a:r>
              <a:rPr lang="en-GB" sz="4200" b="1" dirty="0">
                <a:latin typeface="Calibri" pitchFamily="34" charset="0"/>
              </a:rPr>
              <a:t/>
            </a:r>
            <a:br>
              <a:rPr lang="en-GB" sz="4200" b="1" dirty="0">
                <a:latin typeface="Calibri" pitchFamily="34" charset="0"/>
              </a:rPr>
            </a:br>
            <a:r>
              <a:rPr lang="en-GB" sz="2600" b="1" dirty="0">
                <a:latin typeface="Arial Rounded MT Bold" pitchFamily="34" charset="0"/>
              </a:rPr>
              <a:t/>
            </a:r>
            <a:br>
              <a:rPr lang="en-GB" sz="2600" b="1" dirty="0">
                <a:latin typeface="Arial Rounded MT Bold" pitchFamily="34" charset="0"/>
              </a:rPr>
            </a:br>
            <a:endParaRPr lang="en-GB" sz="2600" b="1" dirty="0">
              <a:latin typeface="Arial Rounded MT Bold" pitchFamily="34" charset="0"/>
            </a:endParaRPr>
          </a:p>
        </p:txBody>
      </p:sp>
      <p:pic>
        <p:nvPicPr>
          <p:cNvPr id="2051" name="Picture 3"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2052" name="Picture 4"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
        <p:nvSpPr>
          <p:cNvPr id="5129" name="Rectangle 9"/>
          <p:cNvSpPr>
            <a:spLocks noChangeArrowheads="1"/>
          </p:cNvSpPr>
          <p:nvPr/>
        </p:nvSpPr>
        <p:spPr bwMode="auto">
          <a:xfrm>
            <a:off x="1500165" y="4000504"/>
            <a:ext cx="7488259" cy="2800767"/>
          </a:xfrm>
          <a:prstGeom prst="rect">
            <a:avLst/>
          </a:prstGeom>
          <a:noFill/>
          <a:ln w="9525">
            <a:noFill/>
            <a:miter lim="800000"/>
            <a:headEnd/>
            <a:tailEnd/>
          </a:ln>
          <a:effectLst/>
        </p:spPr>
        <p:txBody>
          <a:bodyPr wrap="square">
            <a:spAutoFit/>
          </a:bodyPr>
          <a:lstStyle/>
          <a:p>
            <a:pPr algn="r">
              <a:defRPr/>
            </a:pPr>
            <a:endParaRPr lang="lv-LV" sz="2000" b="1" dirty="0">
              <a:solidFill>
                <a:srgbClr val="003300"/>
              </a:solidFill>
              <a:effectLst>
                <a:outerShdw blurRad="38100" dist="38100" dir="2700000" algn="tl">
                  <a:srgbClr val="000000"/>
                </a:outerShdw>
              </a:effectLst>
            </a:endParaRPr>
          </a:p>
          <a:p>
            <a:pPr algn="r">
              <a:defRPr/>
            </a:pPr>
            <a:endParaRPr lang="lv-LV" sz="2000" b="1" dirty="0">
              <a:solidFill>
                <a:srgbClr val="003300"/>
              </a:solidFill>
              <a:effectLst>
                <a:outerShdw blurRad="38100" dist="38100" dir="2700000" algn="tl">
                  <a:srgbClr val="000000"/>
                </a:outerShdw>
              </a:effectLst>
            </a:endParaRPr>
          </a:p>
          <a:p>
            <a:pPr algn="r">
              <a:defRPr/>
            </a:pPr>
            <a:endParaRPr lang="lv-LV" sz="2000" b="1" dirty="0">
              <a:solidFill>
                <a:srgbClr val="003300"/>
              </a:solidFill>
              <a:effectLst>
                <a:outerShdw blurRad="38100" dist="38100" dir="2700000" algn="tl">
                  <a:srgbClr val="000000"/>
                </a:outerShdw>
              </a:effectLst>
            </a:endParaRPr>
          </a:p>
          <a:p>
            <a:pPr algn="r">
              <a:defRPr/>
            </a:pPr>
            <a:r>
              <a:rPr lang="lv-LV" sz="2000" b="1" dirty="0" smtClean="0"/>
              <a:t>Sandra Cakule</a:t>
            </a:r>
          </a:p>
          <a:p>
            <a:pPr algn="r">
              <a:defRPr/>
            </a:pPr>
            <a:r>
              <a:rPr lang="lv-LV" dirty="0" smtClean="0"/>
              <a:t>Valsts reģionālās attīstības aģentūras </a:t>
            </a:r>
          </a:p>
          <a:p>
            <a:pPr algn="r">
              <a:defRPr/>
            </a:pPr>
            <a:r>
              <a:rPr lang="lv-LV" dirty="0" smtClean="0"/>
              <a:t>direktores vietniece</a:t>
            </a:r>
          </a:p>
          <a:p>
            <a:pPr algn="r">
              <a:defRPr/>
            </a:pPr>
            <a:r>
              <a:rPr lang="lv-LV" dirty="0" smtClean="0"/>
              <a:t>programmu ieviešanas jautājumos</a:t>
            </a:r>
          </a:p>
          <a:p>
            <a:pPr algn="r">
              <a:defRPr/>
            </a:pPr>
            <a:endParaRPr lang="lv-LV" sz="2000" dirty="0"/>
          </a:p>
          <a:p>
            <a:pPr algn="ctr">
              <a:defRPr/>
            </a:pPr>
            <a:r>
              <a:rPr lang="lv-LV" sz="1600" dirty="0"/>
              <a:t>2012.gada </a:t>
            </a:r>
            <a:r>
              <a:rPr lang="lv-LV" sz="1600" dirty="0" smtClean="0"/>
              <a:t>26.septembrī</a:t>
            </a:r>
            <a:endParaRPr lang="en-GB"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75656" y="188913"/>
            <a:ext cx="7560840" cy="1143000"/>
          </a:xfrm>
        </p:spPr>
        <p:txBody>
          <a:bodyPr/>
          <a:lstStyle/>
          <a:p>
            <a:pPr eaLnBrk="1" hangingPunct="1"/>
            <a:r>
              <a:rPr lang="lv-LV" sz="3200" b="1" dirty="0" smtClean="0">
                <a:solidFill>
                  <a:schemeClr val="tx1"/>
                </a:solidFill>
              </a:rPr>
              <a:t>Citas pašvaldības funkcijas II</a:t>
            </a:r>
          </a:p>
        </p:txBody>
      </p:sp>
      <p:sp>
        <p:nvSpPr>
          <p:cNvPr id="4099" name="Rectangle 3"/>
          <p:cNvSpPr>
            <a:spLocks noGrp="1" noChangeArrowheads="1"/>
          </p:cNvSpPr>
          <p:nvPr>
            <p:ph type="body" idx="1"/>
          </p:nvPr>
        </p:nvSpPr>
        <p:spPr>
          <a:xfrm>
            <a:off x="1547664" y="1628800"/>
            <a:ext cx="7200900" cy="4896544"/>
          </a:xfrm>
        </p:spPr>
        <p:txBody>
          <a:bodyPr/>
          <a:lstStyle/>
          <a:p>
            <a:pPr marL="0" indent="0">
              <a:buNone/>
            </a:pPr>
            <a:r>
              <a:rPr lang="lv-LV" sz="2000" dirty="0" smtClean="0"/>
              <a:t>13 novadu pašvaldības skolēnu autobusus ir izmantojušas citu pašvaldības funkciju pildīšanai:</a:t>
            </a:r>
          </a:p>
          <a:p>
            <a:pPr marL="542925" indent="-277813">
              <a:buFont typeface="Wingdings" pitchFamily="2" charset="2"/>
              <a:buChar char="ü"/>
            </a:pPr>
            <a:r>
              <a:rPr lang="lv-LV" sz="2000" dirty="0" smtClean="0"/>
              <a:t>iedzīvotāju braucieniem uz pašvaldību rīkotajiem kultūras un sporta pasākumiem, </a:t>
            </a:r>
          </a:p>
          <a:p>
            <a:pPr marL="542925" indent="-277813">
              <a:buFont typeface="Wingdings" pitchFamily="2" charset="2"/>
              <a:buChar char="ü"/>
            </a:pPr>
            <a:r>
              <a:rPr lang="lv-LV" sz="2000" dirty="0" smtClean="0"/>
              <a:t>pašvaldības </a:t>
            </a:r>
            <a:r>
              <a:rPr lang="lv-LV" sz="2000" dirty="0" err="1" smtClean="0"/>
              <a:t>amatiermākslinieku</a:t>
            </a:r>
            <a:r>
              <a:rPr lang="lv-LV" sz="2000" dirty="0" smtClean="0"/>
              <a:t> kolektīvu braucieniem uz skatēm un mēģinājumiem, </a:t>
            </a:r>
          </a:p>
          <a:p>
            <a:pPr marL="542925" indent="-277813">
              <a:buFont typeface="Wingdings" pitchFamily="2" charset="2"/>
              <a:buChar char="ü"/>
            </a:pPr>
            <a:r>
              <a:rPr lang="lv-LV" sz="2000" dirty="0" smtClean="0"/>
              <a:t>sociālā dienesta un bāriņtiesas vajadzībām, nelabvēlīgo ģimeņu apsekošanai, bērnu vizītēm pie ārsta,</a:t>
            </a:r>
          </a:p>
          <a:p>
            <a:pPr marL="542925" indent="-277813">
              <a:buFont typeface="Wingdings" pitchFamily="2" charset="2"/>
              <a:buChar char="ü"/>
            </a:pPr>
            <a:r>
              <a:rPr lang="lv-LV" sz="2000" dirty="0" smtClean="0"/>
              <a:t>novada iedzīvotāju ratiņkrēslos pārvietošanai no slimnīcas uz aprūpes centru.</a:t>
            </a:r>
          </a:p>
          <a:p>
            <a:pPr marL="0" indent="0">
              <a:buNone/>
            </a:pPr>
            <a:endParaRPr lang="lv-LV" sz="2000" b="1" dirty="0"/>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75656" y="188913"/>
            <a:ext cx="7560840" cy="1143000"/>
          </a:xfrm>
        </p:spPr>
        <p:txBody>
          <a:bodyPr/>
          <a:lstStyle/>
          <a:p>
            <a:pPr eaLnBrk="1" hangingPunct="1"/>
            <a:r>
              <a:rPr lang="lv-LV" sz="3200" b="1" dirty="0" smtClean="0">
                <a:solidFill>
                  <a:schemeClr val="tx1"/>
                </a:solidFill>
              </a:rPr>
              <a:t>Pārskatu pieejamība</a:t>
            </a:r>
          </a:p>
        </p:txBody>
      </p:sp>
      <p:sp>
        <p:nvSpPr>
          <p:cNvPr id="4099" name="Rectangle 3"/>
          <p:cNvSpPr>
            <a:spLocks noGrp="1" noChangeArrowheads="1"/>
          </p:cNvSpPr>
          <p:nvPr>
            <p:ph type="body" idx="1"/>
          </p:nvPr>
        </p:nvSpPr>
        <p:spPr>
          <a:xfrm>
            <a:off x="1547664" y="1628800"/>
            <a:ext cx="7200900" cy="4896544"/>
          </a:xfrm>
        </p:spPr>
        <p:txBody>
          <a:bodyPr/>
          <a:lstStyle/>
          <a:p>
            <a:pPr marL="0" indent="0">
              <a:buNone/>
            </a:pPr>
            <a:r>
              <a:rPr lang="lv-LV" sz="2000" dirty="0" smtClean="0"/>
              <a:t>Pārskati par Latvijas – Šveices sadarbības programmas un Sociālās drošības tīkla stratēģijas ietvaros iegādāto skolēnu autobusu ekspluatāciju 2011.gadā ir pieejami VRAA tīmekļa vietnes </a:t>
            </a:r>
            <a:r>
              <a:rPr lang="lv-LV" sz="2000" dirty="0" err="1" smtClean="0">
                <a:hlinkClick r:id="rId2"/>
              </a:rPr>
              <a:t>www.vraa.gov.lv</a:t>
            </a:r>
            <a:r>
              <a:rPr lang="lv-LV" sz="2000" dirty="0" smtClean="0"/>
              <a:t> sadaļās: </a:t>
            </a:r>
          </a:p>
          <a:p>
            <a:pPr marL="0" indent="0">
              <a:buNone/>
            </a:pPr>
            <a:endParaRPr lang="lv-LV" sz="2000" dirty="0" smtClean="0"/>
          </a:p>
          <a:p>
            <a:pPr marL="0" indent="0">
              <a:buFont typeface="Wingdings" pitchFamily="2" charset="2"/>
              <a:buChar char="ü"/>
            </a:pPr>
            <a:r>
              <a:rPr lang="lv-LV" sz="2000" i="1" dirty="0" smtClean="0"/>
              <a:t>Latvijas – Šveices sadarbības programma, Atbalsts skolas autobusu iegādei;</a:t>
            </a:r>
          </a:p>
          <a:p>
            <a:pPr marL="0" indent="0">
              <a:buFont typeface="Wingdings" pitchFamily="2" charset="2"/>
              <a:buChar char="ü"/>
            </a:pPr>
            <a:endParaRPr lang="lv-LV" sz="2000" i="1" dirty="0" smtClean="0"/>
          </a:p>
          <a:p>
            <a:pPr marL="0" indent="0">
              <a:buFont typeface="Wingdings" pitchFamily="2" charset="2"/>
              <a:buChar char="ü"/>
            </a:pPr>
            <a:r>
              <a:rPr lang="lv-LV" sz="2000" dirty="0" smtClean="0"/>
              <a:t> </a:t>
            </a:r>
            <a:r>
              <a:rPr lang="lv-LV" sz="2000" i="1" dirty="0" smtClean="0"/>
              <a:t>Sociālās drošības tīkla pasākumi</a:t>
            </a:r>
            <a:r>
              <a:rPr lang="lv-LV" sz="2000" dirty="0" smtClean="0"/>
              <a:t>, </a:t>
            </a:r>
            <a:r>
              <a:rPr lang="lv-LV" sz="2000" i="1" dirty="0" smtClean="0"/>
              <a:t>Skolēnu autobusu iegāde</a:t>
            </a:r>
            <a:r>
              <a:rPr lang="lv-LV" sz="2000" dirty="0" smtClean="0"/>
              <a:t>.</a:t>
            </a:r>
          </a:p>
          <a:p>
            <a:pPr marL="179388" lvl="1" indent="0">
              <a:buFontTx/>
              <a:buNone/>
            </a:pPr>
            <a:endParaRPr lang="lv-LV" sz="2000" b="1" dirty="0" smtClean="0"/>
          </a:p>
        </p:txBody>
      </p:sp>
      <p:pic>
        <p:nvPicPr>
          <p:cNvPr id="4100" name="Picture 4" descr="ssss"/>
          <p:cNvPicPr>
            <a:picLocks noChangeAspect="1" noChangeArrowheads="1"/>
          </p:cNvPicPr>
          <p:nvPr/>
        </p:nvPicPr>
        <p:blipFill>
          <a:blip r:embed="rId3"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4" r:link="rId5"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47813" y="1557338"/>
            <a:ext cx="7200900" cy="5040312"/>
          </a:xfrm>
        </p:spPr>
        <p:txBody>
          <a:bodyPr/>
          <a:lstStyle/>
          <a:p>
            <a:pPr marL="0" indent="0" algn="ctr" eaLnBrk="1" hangingPunct="1">
              <a:lnSpc>
                <a:spcPct val="90000"/>
              </a:lnSpc>
              <a:buFontTx/>
              <a:buNone/>
            </a:pPr>
            <a:endParaRPr lang="lv-LV" sz="2400" dirty="0" smtClean="0">
              <a:solidFill>
                <a:schemeClr val="tx2"/>
              </a:solidFill>
              <a:latin typeface="Times New Roman" pitchFamily="18" charset="0"/>
            </a:endParaRPr>
          </a:p>
          <a:p>
            <a:pPr marL="0" indent="0" algn="ctr" eaLnBrk="1" hangingPunct="1">
              <a:lnSpc>
                <a:spcPct val="90000"/>
              </a:lnSpc>
              <a:buFontTx/>
              <a:buNone/>
            </a:pPr>
            <a:endParaRPr lang="lv-LV" sz="2400" dirty="0" smtClean="0">
              <a:solidFill>
                <a:schemeClr val="tx2"/>
              </a:solidFill>
              <a:latin typeface="Times New Roman" pitchFamily="18" charset="0"/>
            </a:endParaRPr>
          </a:p>
          <a:p>
            <a:pPr marL="0" indent="0" algn="ctr" eaLnBrk="1" hangingPunct="1">
              <a:lnSpc>
                <a:spcPct val="90000"/>
              </a:lnSpc>
              <a:buFontTx/>
              <a:buNone/>
            </a:pPr>
            <a:r>
              <a:rPr lang="lv-LV" sz="2000" dirty="0" smtClean="0">
                <a:solidFill>
                  <a:schemeClr val="tx2"/>
                </a:solidFill>
              </a:rPr>
              <a:t>Valsts reģionālās attīstības aģentūra</a:t>
            </a:r>
          </a:p>
          <a:p>
            <a:pPr marL="0" indent="0" algn="ctr" eaLnBrk="1" hangingPunct="1">
              <a:lnSpc>
                <a:spcPct val="90000"/>
              </a:lnSpc>
              <a:buFontTx/>
              <a:buNone/>
            </a:pPr>
            <a:r>
              <a:rPr lang="lv-LV" sz="2000" dirty="0" smtClean="0">
                <a:solidFill>
                  <a:schemeClr val="tx2"/>
                </a:solidFill>
              </a:rPr>
              <a:t>Elizabetes iela 19</a:t>
            </a:r>
          </a:p>
          <a:p>
            <a:pPr marL="0" indent="0" algn="ctr" eaLnBrk="1" hangingPunct="1">
              <a:lnSpc>
                <a:spcPct val="90000"/>
              </a:lnSpc>
              <a:buFontTx/>
              <a:buNone/>
            </a:pPr>
            <a:r>
              <a:rPr lang="lv-LV" sz="2000" dirty="0" smtClean="0">
                <a:solidFill>
                  <a:schemeClr val="tx2"/>
                </a:solidFill>
              </a:rPr>
              <a:t>Rīga, LV-1010</a:t>
            </a:r>
          </a:p>
          <a:p>
            <a:pPr marL="0" indent="0" algn="ctr" eaLnBrk="1" hangingPunct="1">
              <a:lnSpc>
                <a:spcPct val="90000"/>
              </a:lnSpc>
              <a:buFontTx/>
              <a:buNone/>
            </a:pPr>
            <a:r>
              <a:rPr lang="lv-LV" sz="2000" dirty="0" smtClean="0">
                <a:solidFill>
                  <a:schemeClr val="tx2"/>
                </a:solidFill>
              </a:rPr>
              <a:t>tālrunis -  67079000</a:t>
            </a:r>
          </a:p>
          <a:p>
            <a:pPr marL="0" indent="0" algn="ctr" eaLnBrk="1" hangingPunct="1">
              <a:lnSpc>
                <a:spcPct val="90000"/>
              </a:lnSpc>
              <a:buFontTx/>
              <a:buNone/>
            </a:pPr>
            <a:r>
              <a:rPr lang="lv-LV" sz="2000" dirty="0" smtClean="0"/>
              <a:t>e-pasts: </a:t>
            </a:r>
            <a:r>
              <a:rPr lang="lv-LV" sz="2000" dirty="0" err="1" smtClean="0">
                <a:hlinkClick r:id="rId2"/>
              </a:rPr>
              <a:t>www.vraa.gov.lv</a:t>
            </a:r>
            <a:r>
              <a:rPr lang="lv-LV" sz="2000" dirty="0" smtClean="0"/>
              <a:t> </a:t>
            </a:r>
          </a:p>
          <a:p>
            <a:pPr marL="0" indent="0" algn="ctr" eaLnBrk="1" hangingPunct="1">
              <a:lnSpc>
                <a:spcPct val="90000"/>
              </a:lnSpc>
              <a:buFontTx/>
              <a:buNone/>
            </a:pPr>
            <a:endParaRPr lang="lv-LV" sz="2000" dirty="0" smtClean="0"/>
          </a:p>
          <a:p>
            <a:pPr marL="0" indent="0" algn="ctr" eaLnBrk="1" hangingPunct="1">
              <a:lnSpc>
                <a:spcPct val="90000"/>
              </a:lnSpc>
              <a:buFontTx/>
              <a:buNone/>
            </a:pPr>
            <a:endParaRPr lang="lv-LV" sz="2000" dirty="0" smtClean="0"/>
          </a:p>
          <a:p>
            <a:pPr marL="0" indent="0" algn="ctr" eaLnBrk="1" hangingPunct="1">
              <a:lnSpc>
                <a:spcPct val="90000"/>
              </a:lnSpc>
              <a:buFontTx/>
              <a:buNone/>
            </a:pPr>
            <a:r>
              <a:rPr lang="lv-LV" sz="2400" b="1" dirty="0" smtClean="0"/>
              <a:t>Paldies!</a:t>
            </a:r>
          </a:p>
          <a:p>
            <a:pPr algn="ctr">
              <a:lnSpc>
                <a:spcPct val="80000"/>
              </a:lnSpc>
              <a:buFontTx/>
              <a:buNone/>
            </a:pPr>
            <a:endParaRPr lang="lv-LV" sz="2400" dirty="0" smtClean="0"/>
          </a:p>
          <a:p>
            <a:pPr algn="ctr">
              <a:lnSpc>
                <a:spcPct val="80000"/>
              </a:lnSpc>
              <a:buFontTx/>
              <a:buNone/>
            </a:pPr>
            <a:endParaRPr lang="lv-LV" sz="2400" dirty="0" smtClean="0"/>
          </a:p>
          <a:p>
            <a:pPr algn="ctr">
              <a:lnSpc>
                <a:spcPct val="80000"/>
              </a:lnSpc>
              <a:buFontTx/>
              <a:buNone/>
            </a:pPr>
            <a:endParaRPr lang="lv-LV" sz="2400" dirty="0" smtClean="0"/>
          </a:p>
          <a:p>
            <a:pPr algn="ctr">
              <a:lnSpc>
                <a:spcPct val="80000"/>
              </a:lnSpc>
              <a:buFontTx/>
              <a:buNone/>
            </a:pPr>
            <a:endParaRPr lang="lv-LV" sz="2400" dirty="0" smtClean="0"/>
          </a:p>
          <a:p>
            <a:pPr algn="ctr">
              <a:lnSpc>
                <a:spcPct val="80000"/>
              </a:lnSpc>
              <a:buFontTx/>
              <a:buNone/>
            </a:pPr>
            <a:endParaRPr lang="lv-LV" sz="2400" dirty="0" smtClean="0"/>
          </a:p>
          <a:p>
            <a:pPr algn="ctr">
              <a:lnSpc>
                <a:spcPct val="80000"/>
              </a:lnSpc>
              <a:buFontTx/>
              <a:buNone/>
            </a:pPr>
            <a:endParaRPr lang="lv-LV" sz="2400" dirty="0" smtClean="0"/>
          </a:p>
          <a:p>
            <a:pPr algn="ctr">
              <a:lnSpc>
                <a:spcPct val="80000"/>
              </a:lnSpc>
              <a:buFontTx/>
              <a:buNone/>
            </a:pPr>
            <a:endParaRPr lang="lv-LV" sz="2400" dirty="0" smtClean="0"/>
          </a:p>
        </p:txBody>
      </p:sp>
      <p:pic>
        <p:nvPicPr>
          <p:cNvPr id="9219" name="Picture 4" descr="ssss"/>
          <p:cNvPicPr>
            <a:picLocks noChangeAspect="1" noChangeArrowheads="1"/>
          </p:cNvPicPr>
          <p:nvPr/>
        </p:nvPicPr>
        <p:blipFill>
          <a:blip r:embed="rId3" cstate="print"/>
          <a:srcRect/>
          <a:stretch>
            <a:fillRect/>
          </a:stretch>
        </p:blipFill>
        <p:spPr bwMode="auto">
          <a:xfrm>
            <a:off x="0" y="0"/>
            <a:ext cx="1476375" cy="6858000"/>
          </a:xfrm>
          <a:prstGeom prst="rect">
            <a:avLst/>
          </a:prstGeom>
          <a:noFill/>
          <a:ln w="9525">
            <a:noFill/>
            <a:miter lim="800000"/>
            <a:headEnd/>
            <a:tailEnd/>
          </a:ln>
        </p:spPr>
      </p:pic>
      <p:pic>
        <p:nvPicPr>
          <p:cNvPr id="9220" name="Picture 5" descr="../../../Local%20Settings/Temporary%20Internet%20Files/OLK126/vraa_bez_malam.png"/>
          <p:cNvPicPr>
            <a:picLocks noChangeAspect="1" noChangeArrowheads="1"/>
          </p:cNvPicPr>
          <p:nvPr/>
        </p:nvPicPr>
        <p:blipFill>
          <a:blip r:embed="rId4" r:link="rId5" cstate="print"/>
          <a:srcRect/>
          <a:stretch>
            <a:fillRect/>
          </a:stretch>
        </p:blipFill>
        <p:spPr bwMode="auto">
          <a:xfrm>
            <a:off x="179388" y="188913"/>
            <a:ext cx="1150937" cy="1196975"/>
          </a:xfrm>
          <a:prstGeom prst="rect">
            <a:avLst/>
          </a:prstGeom>
          <a:noFill/>
          <a:ln w="9525">
            <a:noFill/>
            <a:miter lim="800000"/>
            <a:headEnd/>
            <a:tailEnd/>
          </a:ln>
        </p:spPr>
      </p:pic>
      <p:sp>
        <p:nvSpPr>
          <p:cNvPr id="6" name="Rectangle 2"/>
          <p:cNvSpPr>
            <a:spLocks noGrp="1" noChangeArrowheads="1"/>
          </p:cNvSpPr>
          <p:nvPr>
            <p:ph type="title"/>
          </p:nvPr>
        </p:nvSpPr>
        <p:spPr>
          <a:xfrm>
            <a:off x="1475656" y="188913"/>
            <a:ext cx="7560840" cy="1143000"/>
          </a:xfrm>
        </p:spPr>
        <p:txBody>
          <a:bodyPr/>
          <a:lstStyle/>
          <a:p>
            <a:pPr eaLnBrk="1" hangingPunct="1"/>
            <a:r>
              <a:rPr lang="lv-LV" sz="3200" b="1" dirty="0" smtClean="0">
                <a:solidFill>
                  <a:schemeClr val="tx1"/>
                </a:solidFill>
              </a:rPr>
              <a:t>Kontaktinformācija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188913"/>
            <a:ext cx="7078663" cy="1143000"/>
          </a:xfrm>
        </p:spPr>
        <p:txBody>
          <a:bodyPr/>
          <a:lstStyle/>
          <a:p>
            <a:pPr eaLnBrk="1" hangingPunct="1"/>
            <a:r>
              <a:rPr lang="lv-LV" sz="3200" b="1" dirty="0" smtClean="0">
                <a:solidFill>
                  <a:schemeClr val="tx1"/>
                </a:solidFill>
              </a:rPr>
              <a:t>Kopsavilkums</a:t>
            </a:r>
          </a:p>
        </p:txBody>
      </p:sp>
      <p:sp>
        <p:nvSpPr>
          <p:cNvPr id="4099" name="Rectangle 3"/>
          <p:cNvSpPr>
            <a:spLocks noGrp="1" noChangeArrowheads="1"/>
          </p:cNvSpPr>
          <p:nvPr>
            <p:ph type="body" idx="1"/>
          </p:nvPr>
        </p:nvSpPr>
        <p:spPr>
          <a:xfrm>
            <a:off x="1547664" y="1484784"/>
            <a:ext cx="7200900" cy="5040312"/>
          </a:xfrm>
        </p:spPr>
        <p:txBody>
          <a:bodyPr/>
          <a:lstStyle/>
          <a:p>
            <a:pPr marL="0" indent="0" algn="just">
              <a:lnSpc>
                <a:spcPct val="80000"/>
              </a:lnSpc>
              <a:buFontTx/>
              <a:buNone/>
            </a:pPr>
            <a:r>
              <a:rPr lang="lv-LV" sz="2000" dirty="0" smtClean="0"/>
              <a:t>2012.gadā VRAA saņēmusi pārskatus no 89 novadu pašvaldībām par skolēnu autobusu ekspluatāciju 2011.gadā, t.sk.:</a:t>
            </a:r>
          </a:p>
          <a:p>
            <a:pPr marL="0" indent="0" algn="just">
              <a:lnSpc>
                <a:spcPct val="80000"/>
              </a:lnSpc>
              <a:buFontTx/>
              <a:buNone/>
            </a:pPr>
            <a:endParaRPr lang="lv-LV" sz="800" dirty="0" smtClean="0"/>
          </a:p>
          <a:p>
            <a:pPr marL="361950" indent="-276225" algn="just">
              <a:lnSpc>
                <a:spcPct val="80000"/>
              </a:lnSpc>
              <a:buFont typeface="Wingdings" pitchFamily="2" charset="2"/>
              <a:buChar char="ü"/>
            </a:pPr>
            <a:r>
              <a:rPr lang="lv-LV" sz="2000" dirty="0" smtClean="0"/>
              <a:t>no 59 novadu pašvaldībām par 110 Latvijas - Šveices sadarbības programmas (LŠSP) ietvaros iegādātajiem autobusiem;</a:t>
            </a:r>
          </a:p>
          <a:p>
            <a:pPr marL="361950" indent="-276225" algn="just">
              <a:lnSpc>
                <a:spcPct val="80000"/>
              </a:lnSpc>
              <a:buFont typeface="Wingdings" pitchFamily="2" charset="2"/>
              <a:buChar char="ü"/>
            </a:pPr>
            <a:r>
              <a:rPr lang="lv-LV" sz="2000" dirty="0" smtClean="0"/>
              <a:t>no 62 novadu pašvaldībām par 99 Sociālās drošības tīkla stratēģijas (SDTS) ietvaros iegādātajiem autobusiem.</a:t>
            </a:r>
          </a:p>
          <a:p>
            <a:pPr marL="0" indent="0" algn="just">
              <a:lnSpc>
                <a:spcPct val="80000"/>
              </a:lnSpc>
              <a:buFontTx/>
              <a:buNone/>
            </a:pPr>
            <a:endParaRPr lang="lv-LV" sz="800" dirty="0" smtClean="0"/>
          </a:p>
          <a:p>
            <a:pPr marL="0" indent="0" algn="just">
              <a:lnSpc>
                <a:spcPct val="80000"/>
              </a:lnSpc>
              <a:buFontTx/>
              <a:buNone/>
            </a:pPr>
            <a:r>
              <a:rPr lang="lv-LV" sz="2000" dirty="0" smtClean="0"/>
              <a:t>Kurzemes reģionā: </a:t>
            </a:r>
          </a:p>
          <a:p>
            <a:pPr marL="361950" indent="-265113">
              <a:lnSpc>
                <a:spcPct val="80000"/>
              </a:lnSpc>
              <a:buFont typeface="Wingdings" pitchFamily="2" charset="2"/>
              <a:buChar char="ü"/>
            </a:pPr>
            <a:r>
              <a:rPr lang="lv-LV" sz="2000" dirty="0" smtClean="0"/>
              <a:t>LŠSP ietvaros 11 novadu pašvaldībām iegādāti 23 autobusi.</a:t>
            </a:r>
          </a:p>
          <a:p>
            <a:pPr marL="361950" indent="-265113">
              <a:lnSpc>
                <a:spcPct val="80000"/>
              </a:lnSpc>
              <a:buFont typeface="Wingdings" pitchFamily="2" charset="2"/>
              <a:buChar char="ü"/>
            </a:pPr>
            <a:r>
              <a:rPr lang="lv-LV" sz="2000" dirty="0" smtClean="0"/>
              <a:t>SDTS ietvaros 13 novadu pašvaldībām iegādāti 20 autobusi.</a:t>
            </a:r>
          </a:p>
          <a:p>
            <a:pPr marL="361950" indent="-265113" algn="just">
              <a:lnSpc>
                <a:spcPct val="80000"/>
              </a:lnSpc>
              <a:buFont typeface="Wingdings" pitchFamily="2" charset="2"/>
              <a:buChar char="ü"/>
            </a:pPr>
            <a:endParaRPr lang="lv-LV" sz="800" dirty="0" smtClean="0"/>
          </a:p>
          <a:p>
            <a:pPr marL="0" indent="0" algn="just">
              <a:lnSpc>
                <a:spcPct val="80000"/>
              </a:lnSpc>
              <a:buNone/>
            </a:pPr>
            <a:r>
              <a:rPr lang="lv-LV" sz="2000" dirty="0" smtClean="0"/>
              <a:t>Kopā Kurzemes reģionā - 43 skolēnu autobusi, t.i., 23% no visiem skolēnu autobusiem.</a:t>
            </a:r>
          </a:p>
          <a:p>
            <a:pPr>
              <a:lnSpc>
                <a:spcPct val="80000"/>
              </a:lnSpc>
              <a:buFontTx/>
              <a:buNone/>
            </a:pPr>
            <a:endParaRPr lang="lv-LV" sz="2000" dirty="0" smtClean="0"/>
          </a:p>
          <a:p>
            <a:pPr>
              <a:lnSpc>
                <a:spcPct val="80000"/>
              </a:lnSpc>
              <a:buFontTx/>
              <a:buNone/>
            </a:pPr>
            <a:endParaRPr lang="lv-LV" sz="2000" dirty="0" smtClean="0"/>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188913"/>
            <a:ext cx="7078663" cy="1143000"/>
          </a:xfrm>
        </p:spPr>
        <p:txBody>
          <a:bodyPr/>
          <a:lstStyle/>
          <a:p>
            <a:pPr eaLnBrk="1" hangingPunct="1"/>
            <a:r>
              <a:rPr lang="lv-LV" sz="3200" b="1" dirty="0" smtClean="0">
                <a:solidFill>
                  <a:schemeClr val="tx1"/>
                </a:solidFill>
              </a:rPr>
              <a:t>Nobraukto kilometru skaits</a:t>
            </a:r>
          </a:p>
        </p:txBody>
      </p:sp>
      <p:sp>
        <p:nvSpPr>
          <p:cNvPr id="4099" name="Rectangle 3"/>
          <p:cNvSpPr>
            <a:spLocks noGrp="1" noChangeArrowheads="1"/>
          </p:cNvSpPr>
          <p:nvPr>
            <p:ph type="body" idx="1"/>
          </p:nvPr>
        </p:nvSpPr>
        <p:spPr>
          <a:xfrm>
            <a:off x="1547664" y="1340768"/>
            <a:ext cx="7200900" cy="5184576"/>
          </a:xfrm>
        </p:spPr>
        <p:txBody>
          <a:bodyPr/>
          <a:lstStyle/>
          <a:p>
            <a:pPr marL="0" indent="0">
              <a:lnSpc>
                <a:spcPct val="80000"/>
              </a:lnSpc>
              <a:buFontTx/>
              <a:buNone/>
            </a:pPr>
            <a:endParaRPr lang="lv-LV" sz="2000" dirty="0" smtClean="0"/>
          </a:p>
          <a:p>
            <a:pPr marL="0" indent="0">
              <a:lnSpc>
                <a:spcPct val="80000"/>
              </a:lnSpc>
              <a:buFontTx/>
              <a:buNone/>
            </a:pPr>
            <a:r>
              <a:rPr lang="lv-LV" sz="2000" dirty="0" smtClean="0"/>
              <a:t>Kopējais nobraukto kilometru skaits – 4 217 536 km, t.sk.:</a:t>
            </a:r>
            <a:endParaRPr lang="lv-LV" sz="800" dirty="0" smtClean="0"/>
          </a:p>
          <a:p>
            <a:pPr marL="542925" indent="-277813">
              <a:lnSpc>
                <a:spcPct val="80000"/>
              </a:lnSpc>
              <a:buFont typeface="Wingdings" pitchFamily="2" charset="2"/>
              <a:buChar char="ü"/>
            </a:pPr>
            <a:r>
              <a:rPr lang="lv-LV" sz="2000" dirty="0" smtClean="0"/>
              <a:t>ar LŠSP autobusiem – 2 775 447 km,</a:t>
            </a:r>
          </a:p>
          <a:p>
            <a:pPr marL="542925" indent="-277813">
              <a:lnSpc>
                <a:spcPct val="80000"/>
              </a:lnSpc>
              <a:buFont typeface="Wingdings" pitchFamily="2" charset="2"/>
              <a:buChar char="ü"/>
            </a:pPr>
            <a:r>
              <a:rPr lang="lv-LV" sz="2000" dirty="0" smtClean="0"/>
              <a:t>ar SDST autobusiem – 1 442 089 km.</a:t>
            </a:r>
          </a:p>
          <a:p>
            <a:pPr marL="0" indent="0">
              <a:lnSpc>
                <a:spcPct val="80000"/>
              </a:lnSpc>
              <a:buFontTx/>
              <a:buNone/>
            </a:pPr>
            <a:endParaRPr lang="lv-LV" sz="800" dirty="0" smtClean="0"/>
          </a:p>
          <a:p>
            <a:pPr marL="0" indent="0">
              <a:lnSpc>
                <a:spcPct val="80000"/>
              </a:lnSpc>
              <a:buFontTx/>
              <a:buNone/>
            </a:pPr>
            <a:endParaRPr lang="lv-LV" sz="800" dirty="0" smtClean="0"/>
          </a:p>
          <a:p>
            <a:pPr marL="0" indent="0">
              <a:lnSpc>
                <a:spcPct val="80000"/>
              </a:lnSpc>
              <a:buFontTx/>
              <a:buNone/>
            </a:pPr>
            <a:r>
              <a:rPr lang="lv-LV" sz="2000" dirty="0" smtClean="0"/>
              <a:t>Vidējais nobraukums vienam autobusam – 20 180 km, t.sk.:</a:t>
            </a:r>
          </a:p>
          <a:p>
            <a:pPr marL="542925" indent="-277813">
              <a:lnSpc>
                <a:spcPct val="80000"/>
              </a:lnSpc>
              <a:buFont typeface="Wingdings" pitchFamily="2" charset="2"/>
              <a:buChar char="ü"/>
            </a:pPr>
            <a:r>
              <a:rPr lang="lv-LV" sz="2000" dirty="0" err="1" smtClean="0"/>
              <a:t>Mercedes-Benz</a:t>
            </a:r>
            <a:r>
              <a:rPr lang="lv-LV" sz="2000" dirty="0" smtClean="0"/>
              <a:t> </a:t>
            </a:r>
            <a:r>
              <a:rPr lang="lv-LV" sz="2000" dirty="0" err="1" smtClean="0"/>
              <a:t>Intouro</a:t>
            </a:r>
            <a:r>
              <a:rPr lang="lv-LV" sz="2000" dirty="0" smtClean="0"/>
              <a:t> – 25 848 km,</a:t>
            </a:r>
          </a:p>
          <a:p>
            <a:pPr marL="542925" indent="-277813">
              <a:lnSpc>
                <a:spcPct val="80000"/>
              </a:lnSpc>
              <a:buFont typeface="Wingdings" pitchFamily="2" charset="2"/>
              <a:buChar char="ü"/>
            </a:pPr>
            <a:r>
              <a:rPr lang="lv-LV" sz="2000" dirty="0" err="1" smtClean="0"/>
              <a:t>Irisbus</a:t>
            </a:r>
            <a:r>
              <a:rPr lang="lv-LV" sz="2000" dirty="0" smtClean="0"/>
              <a:t> </a:t>
            </a:r>
            <a:r>
              <a:rPr lang="lv-LV" sz="2000" dirty="0" err="1" smtClean="0"/>
              <a:t>Daily</a:t>
            </a:r>
            <a:r>
              <a:rPr lang="lv-LV" sz="2000" dirty="0" smtClean="0"/>
              <a:t> – 24 678 km,</a:t>
            </a:r>
          </a:p>
          <a:p>
            <a:pPr marL="542925" indent="-277813">
              <a:lnSpc>
                <a:spcPct val="80000"/>
              </a:lnSpc>
              <a:buFont typeface="Wingdings" pitchFamily="2" charset="2"/>
              <a:buChar char="ü"/>
            </a:pPr>
            <a:r>
              <a:rPr lang="lv-LV" sz="2000" dirty="0" smtClean="0"/>
              <a:t>BMC </a:t>
            </a:r>
            <a:r>
              <a:rPr lang="lv-LV" sz="2000" dirty="0" err="1" smtClean="0"/>
              <a:t>Probus</a:t>
            </a:r>
            <a:r>
              <a:rPr lang="lv-LV" sz="2000" dirty="0" smtClean="0"/>
              <a:t> – 21 849 km,</a:t>
            </a:r>
          </a:p>
          <a:p>
            <a:pPr marL="542925" indent="-277813">
              <a:lnSpc>
                <a:spcPct val="80000"/>
              </a:lnSpc>
              <a:buFont typeface="Wingdings" pitchFamily="2" charset="2"/>
              <a:buChar char="ü"/>
            </a:pPr>
            <a:r>
              <a:rPr lang="lv-LV" sz="2000" dirty="0" err="1" smtClean="0"/>
              <a:t>Mercedes-Benz</a:t>
            </a:r>
            <a:r>
              <a:rPr lang="lv-LV" sz="2000" dirty="0" smtClean="0"/>
              <a:t> </a:t>
            </a:r>
            <a:r>
              <a:rPr lang="lv-LV" sz="2000" dirty="0" err="1" smtClean="0"/>
              <a:t>Sprinter</a:t>
            </a:r>
            <a:r>
              <a:rPr lang="lv-LV" sz="2000" dirty="0" smtClean="0"/>
              <a:t> – 20 421 km,</a:t>
            </a:r>
          </a:p>
          <a:p>
            <a:pPr marL="542925" indent="-277813">
              <a:lnSpc>
                <a:spcPct val="80000"/>
              </a:lnSpc>
              <a:buFont typeface="Wingdings" pitchFamily="2" charset="2"/>
              <a:buChar char="ü"/>
            </a:pPr>
            <a:r>
              <a:rPr lang="lv-LV" sz="2000" dirty="0" err="1" smtClean="0"/>
              <a:t>Mercedes-Benz</a:t>
            </a:r>
            <a:r>
              <a:rPr lang="lv-LV" sz="2000" dirty="0" smtClean="0"/>
              <a:t> </a:t>
            </a:r>
            <a:r>
              <a:rPr lang="lv-LV" sz="2000" dirty="0" err="1" smtClean="0"/>
              <a:t>Vito</a:t>
            </a:r>
            <a:r>
              <a:rPr lang="lv-LV" sz="2000" dirty="0" smtClean="0"/>
              <a:t> – 15 000 km,</a:t>
            </a:r>
          </a:p>
          <a:p>
            <a:pPr marL="542925" indent="-277813">
              <a:lnSpc>
                <a:spcPct val="80000"/>
              </a:lnSpc>
              <a:buFont typeface="Wingdings" pitchFamily="2" charset="2"/>
              <a:buChar char="ü"/>
            </a:pPr>
            <a:r>
              <a:rPr lang="lv-LV" sz="2000" dirty="0" smtClean="0"/>
              <a:t>Volkswagen </a:t>
            </a:r>
            <a:r>
              <a:rPr lang="lv-LV" sz="2000" dirty="0" err="1" smtClean="0"/>
              <a:t>Crafter</a:t>
            </a:r>
            <a:r>
              <a:rPr lang="lv-LV" sz="2000" dirty="0" smtClean="0"/>
              <a:t> – 14 354 km,</a:t>
            </a:r>
          </a:p>
          <a:p>
            <a:pPr marL="542925" indent="-277813">
              <a:lnSpc>
                <a:spcPct val="80000"/>
              </a:lnSpc>
              <a:buFont typeface="Wingdings" pitchFamily="2" charset="2"/>
              <a:buChar char="ü"/>
            </a:pPr>
            <a:r>
              <a:rPr lang="lv-LV" sz="2000" dirty="0" err="1" smtClean="0"/>
              <a:t>Mercedes-Benz</a:t>
            </a:r>
            <a:r>
              <a:rPr lang="lv-LV" sz="2000" dirty="0" smtClean="0"/>
              <a:t> </a:t>
            </a:r>
            <a:r>
              <a:rPr lang="lv-LV" sz="2000" dirty="0" err="1" smtClean="0"/>
              <a:t>Vario</a:t>
            </a:r>
            <a:r>
              <a:rPr lang="lv-LV" sz="2000" dirty="0" smtClean="0"/>
              <a:t> – 11 587 km.</a:t>
            </a:r>
          </a:p>
          <a:p>
            <a:pPr marL="0" indent="0">
              <a:lnSpc>
                <a:spcPct val="80000"/>
              </a:lnSpc>
              <a:buFontTx/>
              <a:buNone/>
            </a:pPr>
            <a:endParaRPr lang="lv-LV" sz="800" dirty="0" smtClean="0"/>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188913"/>
            <a:ext cx="7078663" cy="1143000"/>
          </a:xfrm>
        </p:spPr>
        <p:txBody>
          <a:bodyPr/>
          <a:lstStyle/>
          <a:p>
            <a:pPr eaLnBrk="1" hangingPunct="1"/>
            <a:r>
              <a:rPr lang="lv-LV" sz="3200" b="1" dirty="0" smtClean="0">
                <a:solidFill>
                  <a:schemeClr val="tx1"/>
                </a:solidFill>
              </a:rPr>
              <a:t>Skolēnu pārvadājumu maršruti</a:t>
            </a:r>
          </a:p>
        </p:txBody>
      </p:sp>
      <p:sp>
        <p:nvSpPr>
          <p:cNvPr id="4099" name="Rectangle 3"/>
          <p:cNvSpPr>
            <a:spLocks noGrp="1" noChangeArrowheads="1"/>
          </p:cNvSpPr>
          <p:nvPr>
            <p:ph type="body" idx="1"/>
          </p:nvPr>
        </p:nvSpPr>
        <p:spPr>
          <a:xfrm>
            <a:off x="1547664" y="1484784"/>
            <a:ext cx="7200900" cy="5040560"/>
          </a:xfrm>
        </p:spPr>
        <p:txBody>
          <a:bodyPr/>
          <a:lstStyle/>
          <a:p>
            <a:pPr marL="0" indent="0">
              <a:buNone/>
            </a:pPr>
            <a:r>
              <a:rPr lang="lv-LV" sz="2000" dirty="0" smtClean="0"/>
              <a:t>Pašvaldības kopumā ir izstrādājušas 394 regulāros skolēnu pārvadājumu maršrutus, t.sk.:</a:t>
            </a:r>
          </a:p>
          <a:p>
            <a:pPr marL="446088" indent="-265113">
              <a:buFont typeface="Wingdings" pitchFamily="2" charset="2"/>
              <a:buChar char="ü"/>
            </a:pPr>
            <a:r>
              <a:rPr lang="lv-LV" sz="2000" dirty="0" smtClean="0"/>
              <a:t> LŠSP autobusiem – 204 maršruti,</a:t>
            </a:r>
          </a:p>
          <a:p>
            <a:pPr marL="446088" indent="-265113">
              <a:buFont typeface="Wingdings" pitchFamily="2" charset="2"/>
              <a:buChar char="ü"/>
            </a:pPr>
            <a:r>
              <a:rPr lang="lv-LV" sz="2000" dirty="0" smtClean="0"/>
              <a:t> SDTS autobusiem – 190 maršruti.</a:t>
            </a:r>
          </a:p>
          <a:p>
            <a:pPr marL="0" indent="0">
              <a:buNone/>
            </a:pPr>
            <a:r>
              <a:rPr lang="lv-LV" sz="1000" dirty="0" smtClean="0"/>
              <a:t> </a:t>
            </a:r>
          </a:p>
          <a:p>
            <a:pPr marL="0" indent="0">
              <a:buNone/>
            </a:pPr>
            <a:r>
              <a:rPr lang="lv-LV" sz="2000" dirty="0" smtClean="0"/>
              <a:t>Kurzemes reģiona novadu pašvaldības ir izstrādājušas 76 maršrutus, t.sk.:</a:t>
            </a:r>
          </a:p>
          <a:p>
            <a:pPr marL="446088" indent="-265113">
              <a:buFont typeface="Wingdings" pitchFamily="2" charset="2"/>
              <a:buChar char="ü"/>
            </a:pPr>
            <a:r>
              <a:rPr lang="lv-LV" sz="2000" dirty="0" smtClean="0"/>
              <a:t> LŠSP autobusiem – 38 maršruti,</a:t>
            </a:r>
          </a:p>
          <a:p>
            <a:pPr marL="446088" indent="-265113">
              <a:buFont typeface="Wingdings" pitchFamily="2" charset="2"/>
              <a:buChar char="ü"/>
            </a:pPr>
            <a:r>
              <a:rPr lang="lv-LV" sz="2000" dirty="0" smtClean="0"/>
              <a:t> SDTS autobusiem – 38 maršruti.</a:t>
            </a:r>
          </a:p>
          <a:p>
            <a:pPr marL="0" indent="0">
              <a:buNone/>
            </a:pPr>
            <a:r>
              <a:rPr lang="lv-LV" sz="1000" dirty="0" smtClean="0"/>
              <a:t> </a:t>
            </a:r>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188913"/>
            <a:ext cx="7078663" cy="1143000"/>
          </a:xfrm>
        </p:spPr>
        <p:txBody>
          <a:bodyPr/>
          <a:lstStyle/>
          <a:p>
            <a:pPr eaLnBrk="1" hangingPunct="1"/>
            <a:r>
              <a:rPr lang="lv-LV" sz="3200" b="1" dirty="0" smtClean="0">
                <a:solidFill>
                  <a:schemeClr val="tx1"/>
                </a:solidFill>
              </a:rPr>
              <a:t>Maršrutu garums</a:t>
            </a:r>
          </a:p>
        </p:txBody>
      </p:sp>
      <p:sp>
        <p:nvSpPr>
          <p:cNvPr id="4099" name="Rectangle 3"/>
          <p:cNvSpPr>
            <a:spLocks noGrp="1" noChangeArrowheads="1"/>
          </p:cNvSpPr>
          <p:nvPr>
            <p:ph type="body" idx="1"/>
          </p:nvPr>
        </p:nvSpPr>
        <p:spPr>
          <a:xfrm>
            <a:off x="1547664" y="1484784"/>
            <a:ext cx="7200900" cy="5040560"/>
          </a:xfrm>
        </p:spPr>
        <p:txBody>
          <a:bodyPr/>
          <a:lstStyle/>
          <a:p>
            <a:pPr marL="0" indent="0">
              <a:buNone/>
            </a:pPr>
            <a:r>
              <a:rPr lang="lv-LV" sz="2000" dirty="0" smtClean="0"/>
              <a:t>Maršrutu kopējais garums vienā virzienā – 13 201 km, t.sk.:</a:t>
            </a:r>
          </a:p>
          <a:p>
            <a:pPr marL="446088" indent="-265113">
              <a:buFont typeface="Wingdings" pitchFamily="2" charset="2"/>
              <a:buChar char="ü"/>
            </a:pPr>
            <a:r>
              <a:rPr lang="lv-LV" sz="2000" dirty="0" smtClean="0"/>
              <a:t> LŠSP autobusiem – 7288 km,</a:t>
            </a:r>
          </a:p>
          <a:p>
            <a:pPr marL="446088" indent="-265113">
              <a:buFont typeface="Wingdings" pitchFamily="2" charset="2"/>
              <a:buChar char="ü"/>
            </a:pPr>
            <a:r>
              <a:rPr lang="lv-LV" sz="2000" dirty="0" smtClean="0"/>
              <a:t> SDTS autobusiem – 5913 km.</a:t>
            </a:r>
          </a:p>
          <a:p>
            <a:pPr marL="0" indent="0">
              <a:buNone/>
            </a:pPr>
            <a:endParaRPr lang="lv-LV" sz="900" dirty="0" smtClean="0"/>
          </a:p>
          <a:p>
            <a:pPr marL="0" indent="0">
              <a:buNone/>
            </a:pPr>
            <a:r>
              <a:rPr lang="lv-LV" sz="2000" dirty="0" smtClean="0"/>
              <a:t>Kurzemes reģionā maršrutu kopējais garums – 2682 km, t.sk.:</a:t>
            </a:r>
          </a:p>
          <a:p>
            <a:pPr marL="446088" indent="-265113">
              <a:buFont typeface="Wingdings" pitchFamily="2" charset="2"/>
              <a:buChar char="ü"/>
            </a:pPr>
            <a:r>
              <a:rPr lang="lv-LV" sz="2000" dirty="0" smtClean="0"/>
              <a:t> LŠSP autobusiem – 1594 km,</a:t>
            </a:r>
          </a:p>
          <a:p>
            <a:pPr marL="446088" indent="-265113">
              <a:buFont typeface="Wingdings" pitchFamily="2" charset="2"/>
              <a:buChar char="ü"/>
            </a:pPr>
            <a:r>
              <a:rPr lang="lv-LV" sz="2000" dirty="0" smtClean="0"/>
              <a:t> SDTS autobusiem – 1088 km.</a:t>
            </a:r>
          </a:p>
          <a:p>
            <a:pPr marL="0" indent="0">
              <a:buNone/>
            </a:pPr>
            <a:endParaRPr lang="lv-LV" sz="900" dirty="0" smtClean="0"/>
          </a:p>
          <a:p>
            <a:pPr marL="0" indent="0">
              <a:buNone/>
            </a:pPr>
            <a:r>
              <a:rPr lang="lv-LV" sz="2000" dirty="0" smtClean="0"/>
              <a:t>Visgarākais maršruts Vidzemes reģiona Amatas novada pašvaldībā – 120 km.</a:t>
            </a:r>
          </a:p>
          <a:p>
            <a:pPr marL="0" indent="0">
              <a:buNone/>
            </a:pPr>
            <a:r>
              <a:rPr lang="lv-LV" sz="2000" dirty="0" smtClean="0"/>
              <a:t>Kurzemes reģiona Dundagas novada pašvaldībā – 117 km.</a:t>
            </a:r>
          </a:p>
          <a:p>
            <a:pPr marL="0" indent="0">
              <a:buNone/>
            </a:pPr>
            <a:endParaRPr lang="lv-LV" sz="800" dirty="0" smtClean="0"/>
          </a:p>
          <a:p>
            <a:pPr marL="0" indent="0">
              <a:buNone/>
            </a:pPr>
            <a:r>
              <a:rPr lang="lv-LV" sz="2000" dirty="0" smtClean="0"/>
              <a:t>Īsākais maršruts Latgales reģiona Daugavpils novada pašvaldībā – 3,8 km.</a:t>
            </a:r>
          </a:p>
          <a:p>
            <a:pPr marL="0" indent="0">
              <a:buNone/>
            </a:pPr>
            <a:endParaRPr lang="lv-LV" sz="2000" dirty="0" smtClean="0"/>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188913"/>
            <a:ext cx="7078663" cy="1143000"/>
          </a:xfrm>
        </p:spPr>
        <p:txBody>
          <a:bodyPr/>
          <a:lstStyle/>
          <a:p>
            <a:pPr eaLnBrk="1" hangingPunct="1"/>
            <a:r>
              <a:rPr lang="lv-LV" sz="3200" b="1" dirty="0" smtClean="0">
                <a:solidFill>
                  <a:schemeClr val="tx1"/>
                </a:solidFill>
              </a:rPr>
              <a:t>Vidējais pārvadāto skolēnu skaits</a:t>
            </a:r>
          </a:p>
        </p:txBody>
      </p:sp>
      <p:sp>
        <p:nvSpPr>
          <p:cNvPr id="4099" name="Rectangle 3"/>
          <p:cNvSpPr>
            <a:spLocks noGrp="1" noChangeArrowheads="1"/>
          </p:cNvSpPr>
          <p:nvPr>
            <p:ph type="body" idx="1"/>
          </p:nvPr>
        </p:nvSpPr>
        <p:spPr>
          <a:xfrm>
            <a:off x="1547664" y="1412776"/>
            <a:ext cx="7200900" cy="5112568"/>
          </a:xfrm>
        </p:spPr>
        <p:txBody>
          <a:bodyPr/>
          <a:lstStyle/>
          <a:p>
            <a:pPr marL="0" indent="0">
              <a:buNone/>
            </a:pPr>
            <a:r>
              <a:rPr lang="lv-LV" sz="2000" dirty="0" smtClean="0"/>
              <a:t>Gadā vidēji dienā vienā virzienā pārvadāti 10 022 skolēni, t.sk.:</a:t>
            </a:r>
          </a:p>
          <a:p>
            <a:pPr marL="446088" indent="-265113">
              <a:buFont typeface="Wingdings" pitchFamily="2" charset="2"/>
              <a:buChar char="ü"/>
            </a:pPr>
            <a:r>
              <a:rPr lang="lv-LV" sz="2000" dirty="0" smtClean="0"/>
              <a:t>ar LŠSP autobusiem – 6755 skolēni</a:t>
            </a:r>
          </a:p>
          <a:p>
            <a:pPr marL="446088" indent="-265113">
              <a:buFont typeface="Wingdings" pitchFamily="2" charset="2"/>
              <a:buChar char="ü"/>
            </a:pPr>
            <a:r>
              <a:rPr lang="lv-LV" sz="2000" dirty="0" smtClean="0"/>
              <a:t>ar SDTS autobusiem – 3267 skolēni.</a:t>
            </a:r>
          </a:p>
          <a:p>
            <a:pPr marL="0" indent="0">
              <a:buNone/>
            </a:pPr>
            <a:endParaRPr lang="lv-LV" sz="2000" dirty="0" smtClean="0"/>
          </a:p>
          <a:p>
            <a:pPr marL="0" indent="0">
              <a:buNone/>
            </a:pPr>
            <a:r>
              <a:rPr lang="lv-LV" sz="2000" dirty="0" smtClean="0"/>
              <a:t>Kurzemes reģionā - 2282 skolēni,</a:t>
            </a:r>
          </a:p>
          <a:p>
            <a:pPr marL="0" indent="0">
              <a:buNone/>
            </a:pPr>
            <a:r>
              <a:rPr lang="lv-LV" sz="2000" dirty="0" smtClean="0"/>
              <a:t> t.sk.:</a:t>
            </a:r>
          </a:p>
          <a:p>
            <a:pPr marL="446088" indent="-265113">
              <a:buFont typeface="Wingdings" pitchFamily="2" charset="2"/>
              <a:buChar char="ü"/>
            </a:pPr>
            <a:r>
              <a:rPr lang="lv-LV" sz="2000" dirty="0" smtClean="0"/>
              <a:t>ar LŠSP autobusiem – 1626 skolēni,</a:t>
            </a:r>
          </a:p>
          <a:p>
            <a:pPr marL="446088" indent="-265113">
              <a:buFont typeface="Wingdings" pitchFamily="2" charset="2"/>
              <a:buChar char="ü"/>
            </a:pPr>
            <a:r>
              <a:rPr lang="lv-LV" sz="2000" dirty="0" smtClean="0"/>
              <a:t>ar SDTS autobusiem – 656 skolēni.</a:t>
            </a:r>
          </a:p>
          <a:p>
            <a:pPr marL="0" indent="0">
              <a:buNone/>
            </a:pPr>
            <a:endParaRPr lang="lv-LV" sz="2000" dirty="0" smtClean="0"/>
          </a:p>
          <a:p>
            <a:pPr marL="0" indent="0">
              <a:buNone/>
            </a:pPr>
            <a:r>
              <a:rPr lang="lv-LV" sz="800" dirty="0" smtClean="0"/>
              <a:t> </a:t>
            </a:r>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188913"/>
            <a:ext cx="7078663" cy="1143000"/>
          </a:xfrm>
        </p:spPr>
        <p:txBody>
          <a:bodyPr/>
          <a:lstStyle/>
          <a:p>
            <a:pPr eaLnBrk="1" hangingPunct="1"/>
            <a:r>
              <a:rPr lang="lv-LV" sz="3200" b="1" dirty="0" smtClean="0">
                <a:solidFill>
                  <a:schemeClr val="tx1"/>
                </a:solidFill>
              </a:rPr>
              <a:t>Autobusu tehniskais stāvoklis un ceļu satiksmes negadījumi</a:t>
            </a:r>
          </a:p>
        </p:txBody>
      </p:sp>
      <p:sp>
        <p:nvSpPr>
          <p:cNvPr id="4099" name="Rectangle 3"/>
          <p:cNvSpPr>
            <a:spLocks noGrp="1" noChangeArrowheads="1"/>
          </p:cNvSpPr>
          <p:nvPr>
            <p:ph type="body" idx="1"/>
          </p:nvPr>
        </p:nvSpPr>
        <p:spPr>
          <a:xfrm>
            <a:off x="1547664" y="1628800"/>
            <a:ext cx="7200900" cy="4896544"/>
          </a:xfrm>
        </p:spPr>
        <p:txBody>
          <a:bodyPr/>
          <a:lstStyle/>
          <a:p>
            <a:pPr marL="0" indent="0">
              <a:buNone/>
            </a:pPr>
            <a:r>
              <a:rPr lang="lv-LV" sz="2000" dirty="0" smtClean="0"/>
              <a:t>Tehniski bojājumi kopumā bijuši 31 autobusam, ceļu satiksmes negadījumos iekļuvuši 3 autobusi, t.sk.:</a:t>
            </a:r>
          </a:p>
          <a:p>
            <a:pPr marL="446088" indent="-265113">
              <a:buFont typeface="Wingdings" pitchFamily="2" charset="2"/>
              <a:buChar char="ü"/>
            </a:pPr>
            <a:r>
              <a:rPr lang="lv-LV" sz="2000" dirty="0" smtClean="0"/>
              <a:t>LŠSP autobusiem – 16 tehniski bojājumi un 3 ceļu satiksmes negadījumi,</a:t>
            </a:r>
          </a:p>
          <a:p>
            <a:pPr marL="446088" indent="-265113">
              <a:buFont typeface="Wingdings" pitchFamily="2" charset="2"/>
              <a:buChar char="ü"/>
            </a:pPr>
            <a:r>
              <a:rPr lang="lv-LV" sz="2000" dirty="0" smtClean="0"/>
              <a:t>SDTS autobusiem – 15 tehniski bojājumi.</a:t>
            </a:r>
          </a:p>
          <a:p>
            <a:pPr marL="0" indent="0">
              <a:buNone/>
            </a:pPr>
            <a:endParaRPr lang="lv-LV" sz="800" b="1" dirty="0" smtClean="0"/>
          </a:p>
          <a:p>
            <a:pPr marL="0" indent="0">
              <a:buNone/>
            </a:pPr>
            <a:r>
              <a:rPr lang="lv-LV" sz="2000" dirty="0" smtClean="0"/>
              <a:t>Kurzemes reģionā tehniski bojājumi bijuši 9 autobusiem, ceļu satiksmes negadījumā iekļuvis 1 autobuss, t.sk.:</a:t>
            </a:r>
          </a:p>
          <a:p>
            <a:pPr marL="446088" indent="-265113">
              <a:buFont typeface="Wingdings" pitchFamily="2" charset="2"/>
              <a:buChar char="ü"/>
            </a:pPr>
            <a:r>
              <a:rPr lang="lv-LV" sz="2000" dirty="0" smtClean="0"/>
              <a:t>LŠSP autobusiem – 5 tehniski bojājumi un 1 ceļu satiksmes negadījums,</a:t>
            </a:r>
          </a:p>
          <a:p>
            <a:pPr marL="446088" indent="-265113">
              <a:buFont typeface="Wingdings" pitchFamily="2" charset="2"/>
              <a:buChar char="ü"/>
            </a:pPr>
            <a:r>
              <a:rPr lang="lv-LV" sz="2000" dirty="0" smtClean="0"/>
              <a:t>SDTS autobusiem – 4 tehniski bojājumi.</a:t>
            </a:r>
          </a:p>
          <a:p>
            <a:pPr marL="0" indent="0">
              <a:buNone/>
            </a:pPr>
            <a:endParaRPr lang="lv-LV" sz="800" b="1" dirty="0" smtClean="0"/>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75656" y="188913"/>
            <a:ext cx="7560840" cy="1143000"/>
          </a:xfrm>
        </p:spPr>
        <p:txBody>
          <a:bodyPr/>
          <a:lstStyle/>
          <a:p>
            <a:pPr eaLnBrk="1" hangingPunct="1"/>
            <a:r>
              <a:rPr lang="lv-LV" sz="3200" b="1" dirty="0" smtClean="0">
                <a:solidFill>
                  <a:schemeClr val="tx1"/>
                </a:solidFill>
              </a:rPr>
              <a:t>Ārpusskolas pārvadājumi</a:t>
            </a:r>
          </a:p>
        </p:txBody>
      </p:sp>
      <p:sp>
        <p:nvSpPr>
          <p:cNvPr id="4099" name="Rectangle 3"/>
          <p:cNvSpPr>
            <a:spLocks noGrp="1" noChangeArrowheads="1"/>
          </p:cNvSpPr>
          <p:nvPr>
            <p:ph type="body" idx="1"/>
          </p:nvPr>
        </p:nvSpPr>
        <p:spPr>
          <a:xfrm>
            <a:off x="1547664" y="1628800"/>
            <a:ext cx="7200900" cy="4896544"/>
          </a:xfrm>
        </p:spPr>
        <p:txBody>
          <a:bodyPr/>
          <a:lstStyle/>
          <a:p>
            <a:pPr marL="0" indent="0">
              <a:buNone/>
            </a:pPr>
            <a:r>
              <a:rPr lang="lv-LV" sz="2000" dirty="0" smtClean="0"/>
              <a:t>Pašvaldības autobusus izmanto gan skolēnu nogādāšanai uz izglītības iestādi un atpakaļ, gan arī dažādiem braucieniem uz ārpusskolas pasākumiem.</a:t>
            </a:r>
          </a:p>
          <a:p>
            <a:pPr marL="0" indent="0">
              <a:buNone/>
            </a:pPr>
            <a:endParaRPr lang="lv-LV" sz="800" dirty="0" smtClean="0"/>
          </a:p>
          <a:p>
            <a:pPr marL="0" indent="0">
              <a:buNone/>
            </a:pPr>
            <a:r>
              <a:rPr lang="lv-LV" sz="2000" dirty="0" smtClean="0"/>
              <a:t>Visbiežāk skolēnu autobusi tiek izmantoti šādiem ārpusskolas pasākumiem: </a:t>
            </a:r>
          </a:p>
          <a:p>
            <a:pPr marL="542925" indent="-277813">
              <a:buFont typeface="Wingdings" pitchFamily="2" charset="2"/>
              <a:buChar char="ü"/>
            </a:pPr>
            <a:r>
              <a:rPr lang="lv-LV" sz="2000" dirty="0" smtClean="0"/>
              <a:t>ekskursijām, </a:t>
            </a:r>
          </a:p>
          <a:p>
            <a:pPr marL="542925" indent="-277813">
              <a:buFont typeface="Wingdings" pitchFamily="2" charset="2"/>
              <a:buChar char="ü"/>
            </a:pPr>
            <a:r>
              <a:rPr lang="lv-LV" sz="2000" dirty="0" smtClean="0"/>
              <a:t>mācību olimpiādēm, </a:t>
            </a:r>
          </a:p>
          <a:p>
            <a:pPr marL="542925" indent="-277813">
              <a:buFont typeface="Wingdings" pitchFamily="2" charset="2"/>
              <a:buChar char="ü"/>
            </a:pPr>
            <a:r>
              <a:rPr lang="lv-LV" sz="2000" dirty="0" smtClean="0"/>
              <a:t>sporta pasākumiem, </a:t>
            </a:r>
          </a:p>
          <a:p>
            <a:pPr marL="542925" indent="-277813">
              <a:buFont typeface="Wingdings" pitchFamily="2" charset="2"/>
              <a:buChar char="ü"/>
            </a:pPr>
            <a:r>
              <a:rPr lang="lv-LV" sz="2000" dirty="0" smtClean="0"/>
              <a:t>kultūras pasākumiem.</a:t>
            </a:r>
            <a:endParaRPr lang="lv-LV" sz="2000" b="1" dirty="0" smtClean="0"/>
          </a:p>
          <a:p>
            <a:pPr marL="0" indent="0">
              <a:buNone/>
            </a:pPr>
            <a:r>
              <a:rPr lang="lv-LV" sz="800" dirty="0" smtClean="0"/>
              <a:t> </a:t>
            </a:r>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75656" y="188913"/>
            <a:ext cx="7560840" cy="1143000"/>
          </a:xfrm>
        </p:spPr>
        <p:txBody>
          <a:bodyPr/>
          <a:lstStyle/>
          <a:p>
            <a:pPr eaLnBrk="1" hangingPunct="1"/>
            <a:r>
              <a:rPr lang="lv-LV" sz="3200" b="1" dirty="0" smtClean="0">
                <a:solidFill>
                  <a:schemeClr val="tx1"/>
                </a:solidFill>
              </a:rPr>
              <a:t>Citas pašvaldības funkcijas I</a:t>
            </a:r>
          </a:p>
        </p:txBody>
      </p:sp>
      <p:sp>
        <p:nvSpPr>
          <p:cNvPr id="4099" name="Rectangle 3"/>
          <p:cNvSpPr>
            <a:spLocks noGrp="1" noChangeArrowheads="1"/>
          </p:cNvSpPr>
          <p:nvPr>
            <p:ph type="body" idx="1"/>
          </p:nvPr>
        </p:nvSpPr>
        <p:spPr>
          <a:xfrm>
            <a:off x="1547664" y="1268760"/>
            <a:ext cx="7200900" cy="5256584"/>
          </a:xfrm>
        </p:spPr>
        <p:txBody>
          <a:bodyPr/>
          <a:lstStyle/>
          <a:p>
            <a:pPr marL="0" indent="0" algn="just">
              <a:buNone/>
            </a:pPr>
            <a:r>
              <a:rPr lang="lv-LV" sz="1800" dirty="0" smtClean="0"/>
              <a:t>20.12.2011. izdoti MK noteikumi Nr.986 „</a:t>
            </a:r>
            <a:r>
              <a:rPr lang="lv-LV" sz="1800" i="1" dirty="0" smtClean="0"/>
              <a:t>Grozījumi MK 20.04.2004. noteikumos Nr.327 „Kārtība, kādā veicami pasažieru un kravas pašpārvadājumi”</a:t>
            </a:r>
            <a:r>
              <a:rPr lang="lv-LV" sz="1800" dirty="0" smtClean="0"/>
              <a:t>”, kas precizē pašpārvadājumu definīciju un nosaka nosacījumus, kas jāievēro pašvaldībai, lai skolēnu autobusu varētu izmantot citu pašvaldības funkciju pildīšanai.</a:t>
            </a:r>
          </a:p>
          <a:p>
            <a:pPr marL="0" indent="0" algn="just">
              <a:buNone/>
            </a:pPr>
            <a:endParaRPr lang="lv-LV" sz="800" dirty="0" smtClean="0"/>
          </a:p>
          <a:p>
            <a:pPr marL="0" indent="0" algn="just">
              <a:buNone/>
            </a:pPr>
            <a:r>
              <a:rPr lang="lv-LV" sz="1600" dirty="0" smtClean="0"/>
              <a:t>MK noteikumu 5. punkts un 5.5.apakšpunkts nosaka:</a:t>
            </a:r>
          </a:p>
          <a:p>
            <a:pPr marL="0" indent="0" algn="just">
              <a:buNone/>
            </a:pPr>
            <a:r>
              <a:rPr lang="lv-LV" sz="1600" i="1" dirty="0" smtClean="0"/>
              <a:t>„5. Veicot pašpārvadājumus, autotransporta līdzekļa vadītājs papildus dokumentiem, kas noteikti normatīvajos aktos par autopārvadājumiem un ceļu satiksmi, glabā autotransporta līdzeklī šādus dokumentus</a:t>
            </a:r>
            <a:r>
              <a:rPr lang="lv-LV" sz="1600" dirty="0" smtClean="0"/>
              <a:t>: </a:t>
            </a:r>
          </a:p>
          <a:p>
            <a:pPr marL="0" indent="0" algn="just">
              <a:buNone/>
            </a:pPr>
            <a:endParaRPr lang="lv-LV" sz="1600" i="1" dirty="0" smtClean="0"/>
          </a:p>
          <a:p>
            <a:pPr marL="0" indent="0" algn="just">
              <a:buNone/>
            </a:pPr>
            <a:r>
              <a:rPr lang="lv-LV" sz="1600" i="1" dirty="0" smtClean="0"/>
              <a:t>5.5. ja pasažieru pašpārvadājuma veicējs ir pašvaldības institūcija, - pašvaldības institūcijas vadītāja rīkojumu vai tā apliecinātu kopiju, kurā norādīts brauciena mērķis, kas saistīts ar pašvaldības funkciju veikšanu, plānotais brauciena maršruts, pasažieru saraksts vai norāde, kādas personas var atrasties autotransporta līdzeklī un kādi dokumenti to apliecina</a:t>
            </a:r>
            <a:r>
              <a:rPr lang="lv-LV" sz="1600" dirty="0" smtClean="0"/>
              <a:t>”.</a:t>
            </a:r>
            <a:endParaRPr lang="lv-LV" sz="1600" b="1" dirty="0" smtClean="0"/>
          </a:p>
          <a:p>
            <a:pPr marL="0" indent="0">
              <a:buNone/>
            </a:pPr>
            <a:endParaRPr lang="lv-LV" sz="1600" b="1" dirty="0"/>
          </a:p>
        </p:txBody>
      </p:sp>
      <p:pic>
        <p:nvPicPr>
          <p:cNvPr id="4100" name="Picture 4" descr="ssss"/>
          <p:cNvPicPr>
            <a:picLocks noChangeAspect="1" noChangeArrowheads="1"/>
          </p:cNvPicPr>
          <p:nvPr/>
        </p:nvPicPr>
        <p:blipFill>
          <a:blip r:embed="rId2" cstate="print"/>
          <a:srcRect/>
          <a:stretch>
            <a:fillRect/>
          </a:stretch>
        </p:blipFill>
        <p:spPr bwMode="auto">
          <a:xfrm>
            <a:off x="0" y="0"/>
            <a:ext cx="1476375" cy="6858000"/>
          </a:xfrm>
          <a:prstGeom prst="rect">
            <a:avLst/>
          </a:prstGeom>
          <a:noFill/>
          <a:ln w="9525">
            <a:noFill/>
            <a:miter lim="800000"/>
            <a:headEnd/>
            <a:tailEnd/>
          </a:ln>
        </p:spPr>
      </p:pic>
      <p:pic>
        <p:nvPicPr>
          <p:cNvPr id="4101" name="Picture 5" descr="../../../Local%20Settings/Temporary%20Internet%20Files/OLK126/vraa_bez_malam.png"/>
          <p:cNvPicPr>
            <a:picLocks noChangeAspect="1" noChangeArrowheads="1"/>
          </p:cNvPicPr>
          <p:nvPr/>
        </p:nvPicPr>
        <p:blipFill>
          <a:blip r:embed="rId3" r:link="rId4" cstate="print"/>
          <a:srcRect/>
          <a:stretch>
            <a:fillRect/>
          </a:stretch>
        </p:blipFill>
        <p:spPr bwMode="auto">
          <a:xfrm>
            <a:off x="179388" y="188913"/>
            <a:ext cx="115093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5394</TotalTime>
  <Words>726</Words>
  <Application>Microsoft Office PowerPoint</Application>
  <PresentationFormat>On-screen Show (4:3)</PresentationFormat>
  <Paragraphs>122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Kopsavilkums</vt:lpstr>
      <vt:lpstr>Nobraukto kilometru skaits</vt:lpstr>
      <vt:lpstr>Skolēnu pārvadājumu maršruti</vt:lpstr>
      <vt:lpstr>Maršrutu garums</vt:lpstr>
      <vt:lpstr>Vidējais pārvadāto skolēnu skaits</vt:lpstr>
      <vt:lpstr>Autobusu tehniskais stāvoklis un ceļu satiksmes negadījumi</vt:lpstr>
      <vt:lpstr>Ārpusskolas pārvadājumi</vt:lpstr>
      <vt:lpstr>Citas pašvaldības funkcijas I</vt:lpstr>
      <vt:lpstr>Citas pašvaldības funkcijas II</vt:lpstr>
      <vt:lpstr>Pārskatu pieejamība</vt:lpstr>
      <vt:lpstr>Kontaktinformācija</vt:lpstr>
    </vt:vector>
  </TitlesOfParts>
  <Company>vraa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jolantsa</dc:creator>
  <cp:lastModifiedBy>Evita</cp:lastModifiedBy>
  <cp:revision>486</cp:revision>
  <dcterms:created xsi:type="dcterms:W3CDTF">2006-09-13T08:06:35Z</dcterms:created>
  <dcterms:modified xsi:type="dcterms:W3CDTF">2012-09-26T05:23:50Z</dcterms:modified>
</cp:coreProperties>
</file>